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12" r:id="rId137"/>
    <p:sldId id="404" r:id="rId138"/>
    <p:sldId id="405" r:id="rId139"/>
    <p:sldId id="406" r:id="rId140"/>
    <p:sldId id="407" r:id="rId141"/>
    <p:sldId id="408" r:id="rId142"/>
    <p:sldId id="409" r:id="rId143"/>
    <p:sldId id="418" r:id="rId144"/>
    <p:sldId id="413" r:id="rId145"/>
    <p:sldId id="415" r:id="rId146"/>
    <p:sldId id="419" r:id="rId147"/>
    <p:sldId id="416" r:id="rId148"/>
    <p:sldId id="417" r:id="rId149"/>
    <p:sldId id="414" r:id="rId150"/>
    <p:sldId id="420" r:id="rId151"/>
    <p:sldId id="421" r:id="rId152"/>
    <p:sldId id="422" r:id="rId153"/>
    <p:sldId id="423" r:id="rId154"/>
    <p:sldId id="424" r:id="rId155"/>
    <p:sldId id="425" r:id="rId156"/>
    <p:sldId id="428" r:id="rId157"/>
    <p:sldId id="426" r:id="rId158"/>
    <p:sldId id="290" r:id="rId159"/>
    <p:sldId id="291" r:id="rId16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2"/>
    <a:srgbClr val="191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73" d="100"/>
          <a:sy n="73" d="100"/>
        </p:scale>
        <p:origin x="33" y="60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05/26/2025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26.05.2025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Dataset Family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D02C-320A-7079-8C85-3758EE8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70B8-950A-41EC-C6B1-37007816427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E9B63F7-9B21-52B4-2F76-CFAB4B0F945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C974-D8DE-4B00-7365-61A2F2E3E88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E66BCA-E71A-54E2-C891-1CC4543FD667}"/>
              </a:ext>
            </a:extLst>
          </p:cNvPr>
          <p:cNvGrpSpPr/>
          <p:nvPr/>
        </p:nvGrpSpPr>
        <p:grpSpPr>
          <a:xfrm>
            <a:off x="838450" y="2234241"/>
            <a:ext cx="10269876" cy="3597759"/>
            <a:chOff x="785070" y="1777042"/>
            <a:chExt cx="10269876" cy="35977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DBB62-D5E8-EBCD-9049-4CFB4514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0" y="2380345"/>
              <a:ext cx="10269876" cy="29944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CF5019-40BF-80DD-88EF-508BC10C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70" y="1879906"/>
              <a:ext cx="10269876" cy="5004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850EC-5768-268F-5B77-398A145D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578"/>
            <a:stretch/>
          </p:blipFill>
          <p:spPr>
            <a:xfrm>
              <a:off x="785070" y="1777042"/>
              <a:ext cx="10269876" cy="10220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66EF4A-E91D-D8C5-9B92-1E1E5DE6A115}"/>
              </a:ext>
            </a:extLst>
          </p:cNvPr>
          <p:cNvSpPr txBox="1"/>
          <p:nvPr/>
        </p:nvSpPr>
        <p:spPr>
          <a:xfrm>
            <a:off x="785070" y="18145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Current attempt on capturing the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081585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For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(ECE Optimal):  6280.9713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Std. Dev. of sample size (ECE Optimal):  6595.5707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49D5-08FC-7C3E-6809-C636FC9F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0DEE4-FB47-41E0-8EAF-4AE528474C79}"/>
              </a:ext>
            </a:extLst>
          </p:cNvPr>
          <p:cNvSpPr/>
          <p:nvPr/>
        </p:nvSpPr>
        <p:spPr>
          <a:xfrm>
            <a:off x="491386" y="3078164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5A35C79-EB5E-65E5-E905-B33DE20A349C}"/>
              </a:ext>
            </a:extLst>
          </p:cNvPr>
          <p:cNvSpPr txBox="1">
            <a:spLocks/>
          </p:cNvSpPr>
          <p:nvPr/>
        </p:nvSpPr>
        <p:spPr>
          <a:xfrm>
            <a:off x="667628" y="3078163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ML Approach for Optimal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4D87-A029-9CDC-A611-C88A509BF148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706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8379-292C-CEAC-A0FC-1C680F42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2607-99FE-6C54-AAF6-5A82AC02C99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3528666-278F-FEAE-4226-F637ADD73BA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Gathering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BF07A-9273-2342-6633-D478A92853D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EB48-05FA-7D6E-78C6-0E61A9D5F7EA}"/>
              </a:ext>
            </a:extLst>
          </p:cNvPr>
          <p:cNvSpPr txBox="1"/>
          <p:nvPr/>
        </p:nvSpPr>
        <p:spPr>
          <a:xfrm>
            <a:off x="785070" y="1763204"/>
            <a:ext cx="531153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highlight>
                  <a:srgbClr val="FFFF00"/>
                </a:highlight>
                <a:latin typeface="Consolas" panose="020B0609020204030204" pitchFamily="49" charset="0"/>
              </a:rPr>
              <a:t>SyntheticDataGenerator</a:t>
            </a:r>
            <a:endParaRPr lang="de-DE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Train SVM, NN, LR, RF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ECE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10000 (100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step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17000 </a:t>
            </a:r>
            <a:r>
              <a:rPr lang="de-DE" dirty="0" err="1"/>
              <a:t>datapoints</a:t>
            </a:r>
            <a:endParaRPr lang="de-DE" dirty="0"/>
          </a:p>
          <a:p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A3CD7-600D-8E9A-A452-892877DF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60" y="2017823"/>
            <a:ext cx="4287800" cy="33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2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4D42C-F9F8-6A33-5A07-232598C3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6089A0-054A-B8E3-581A-8A033AD7F8B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79FAF72-F048-3512-F0E2-64A2B9E2E0B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Problem Statement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67147-F2A6-DFA7-22E4-CD5FC1610939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05A470-952E-FAB3-FD97-DEAE595EB8A4}"/>
              </a:ext>
            </a:extLst>
          </p:cNvPr>
          <p:cNvGrpSpPr/>
          <p:nvPr/>
        </p:nvGrpSpPr>
        <p:grpSpPr>
          <a:xfrm>
            <a:off x="2076659" y="2965744"/>
            <a:ext cx="1396721" cy="2160396"/>
            <a:chOff x="2061587" y="3628935"/>
            <a:chExt cx="1396721" cy="21603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AA115-A322-5FB9-8685-F41B43C5BAA7}"/>
                </a:ext>
              </a:extLst>
            </p:cNvPr>
            <p:cNvSpPr txBox="1"/>
            <p:nvPr/>
          </p:nvSpPr>
          <p:spPr>
            <a:xfrm>
              <a:off x="2061587" y="3770569"/>
              <a:ext cx="13967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0.256</a:t>
              </a:r>
            </a:p>
            <a:p>
              <a:pPr algn="ctr"/>
              <a:r>
                <a:rPr lang="de-DE" sz="2000" b="1" dirty="0"/>
                <a:t>0.143</a:t>
              </a:r>
            </a:p>
            <a:p>
              <a:pPr algn="ctr"/>
              <a:r>
                <a:rPr lang="de-DE" sz="2000" b="1" dirty="0"/>
                <a:t>0.089</a:t>
              </a:r>
            </a:p>
            <a:p>
              <a:pPr algn="ctr"/>
              <a:r>
                <a:rPr lang="de-DE" sz="2000" b="1" dirty="0"/>
                <a:t>…</a:t>
              </a:r>
            </a:p>
            <a:p>
              <a:pPr algn="ctr"/>
              <a:r>
                <a:rPr lang="de-DE" sz="2000" b="1" dirty="0"/>
                <a:t>0.032</a:t>
              </a:r>
            </a:p>
            <a:p>
              <a:pPr algn="ctr"/>
              <a:r>
                <a:rPr lang="de-DE" sz="2000" b="1" dirty="0"/>
                <a:t>0.0321</a:t>
              </a:r>
              <a:endParaRPr lang="LID4096" sz="2000" b="1" dirty="0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D38FC961-30A5-37B9-F1E5-B64382D4F6ED}"/>
                </a:ext>
              </a:extLst>
            </p:cNvPr>
            <p:cNvSpPr/>
            <p:nvPr/>
          </p:nvSpPr>
          <p:spPr>
            <a:xfrm>
              <a:off x="2226547" y="3628936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E399B892-23EB-FBDC-CA36-2334ED133F0E}"/>
                </a:ext>
              </a:extLst>
            </p:cNvPr>
            <p:cNvSpPr/>
            <p:nvPr/>
          </p:nvSpPr>
          <p:spPr>
            <a:xfrm rot="10800000">
              <a:off x="2981848" y="3628935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CB221-7A98-52A6-A716-349449FEF29B}"/>
              </a:ext>
            </a:extLst>
          </p:cNvPr>
          <p:cNvSpPr/>
          <p:nvPr/>
        </p:nvSpPr>
        <p:spPr>
          <a:xfrm>
            <a:off x="4458119" y="2815019"/>
            <a:ext cx="2000460" cy="24618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Model</a:t>
            </a:r>
            <a:endParaRPr lang="LID4096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A2C84-F65E-EAD0-03DD-35CA654BD1B9}"/>
              </a:ext>
            </a:extLst>
          </p:cNvPr>
          <p:cNvSpPr txBox="1"/>
          <p:nvPr/>
        </p:nvSpPr>
        <p:spPr>
          <a:xfrm>
            <a:off x="8559696" y="3306021"/>
            <a:ext cx="1625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Calculation</a:t>
            </a:r>
            <a:endParaRPr lang="LID4096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1C5886-C6D2-0388-7CE7-9AC8F1B9CFF9}"/>
              </a:ext>
            </a:extLst>
          </p:cNvPr>
          <p:cNvCxnSpPr>
            <a:cxnSpLocks/>
          </p:cNvCxnSpPr>
          <p:nvPr/>
        </p:nvCxnSpPr>
        <p:spPr>
          <a:xfrm>
            <a:off x="3632479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322FA-A15C-93FA-F726-7FE573E8AF05}"/>
              </a:ext>
            </a:extLst>
          </p:cNvPr>
          <p:cNvCxnSpPr>
            <a:cxnSpLocks/>
          </p:cNvCxnSpPr>
          <p:nvPr/>
        </p:nvCxnSpPr>
        <p:spPr>
          <a:xfrm>
            <a:off x="6673782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E61113-9984-05D0-7B7A-EC1002804345}"/>
              </a:ext>
            </a:extLst>
          </p:cNvPr>
          <p:cNvSpPr txBox="1"/>
          <p:nvPr/>
        </p:nvSpPr>
        <p:spPr>
          <a:xfrm>
            <a:off x="2045382" y="2118127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X</a:t>
            </a:r>
            <a:endParaRPr lang="LID4096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FB349A-1F01-BFE4-851A-69C323134577}"/>
              </a:ext>
            </a:extLst>
          </p:cNvPr>
          <p:cNvSpPr txBox="1"/>
          <p:nvPr/>
        </p:nvSpPr>
        <p:spPr>
          <a:xfrm>
            <a:off x="7404965" y="2120126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Y</a:t>
            </a:r>
            <a:endParaRPr lang="LID4096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C237BA-227E-E589-FC37-7F644F14A01C}"/>
              </a:ext>
            </a:extLst>
          </p:cNvPr>
          <p:cNvSpPr txBox="1"/>
          <p:nvPr/>
        </p:nvSpPr>
        <p:spPr>
          <a:xfrm>
            <a:off x="434593" y="3691998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ECE </a:t>
            </a:r>
            <a:r>
              <a:rPr lang="de-DE" sz="2000" b="1" dirty="0" err="1">
                <a:solidFill>
                  <a:schemeClr val="accent1"/>
                </a:solidFill>
              </a:rPr>
              <a:t>values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7D560-D43F-2867-60CF-0E389B5E8641}"/>
              </a:ext>
            </a:extLst>
          </p:cNvPr>
          <p:cNvSpPr txBox="1"/>
          <p:nvPr/>
        </p:nvSpPr>
        <p:spPr>
          <a:xfrm>
            <a:off x="7379845" y="4617853"/>
            <a:ext cx="1446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Sample Size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2CBCA6-F26A-A1F2-E154-BB2C3D3FC265}"/>
              </a:ext>
            </a:extLst>
          </p:cNvPr>
          <p:cNvCxnSpPr>
            <a:cxnSpLocks/>
          </p:cNvCxnSpPr>
          <p:nvPr/>
        </p:nvCxnSpPr>
        <p:spPr>
          <a:xfrm>
            <a:off x="9048406" y="404566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5AE973-C714-23C0-2C0F-9A97FEA45241}"/>
              </a:ext>
            </a:extLst>
          </p:cNvPr>
          <p:cNvSpPr txBox="1"/>
          <p:nvPr/>
        </p:nvSpPr>
        <p:spPr>
          <a:xfrm>
            <a:off x="9748074" y="4618306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ECE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7779A-EA54-B4EA-D928-492044513CBF}"/>
              </a:ext>
            </a:extLst>
          </p:cNvPr>
          <p:cNvSpPr txBox="1"/>
          <p:nvPr/>
        </p:nvSpPr>
        <p:spPr>
          <a:xfrm>
            <a:off x="9773194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0.045</a:t>
            </a:r>
            <a:endParaRPr lang="LID4096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F70AB-A6FB-69A4-8B00-6F5AFE8FF092}"/>
              </a:ext>
            </a:extLst>
          </p:cNvPr>
          <p:cNvSpPr txBox="1"/>
          <p:nvPr/>
        </p:nvSpPr>
        <p:spPr>
          <a:xfrm>
            <a:off x="7404966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612</a:t>
            </a:r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34547802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4C6A-F887-AAF1-20AE-809CF3B0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F4CE8-0DB5-03C8-34C3-E368AC3AA75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4EB8161-4FE1-E4B2-5FE7-99186677E40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Models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7760F-3965-F860-CE19-3B980BD777FE}"/>
              </a:ext>
            </a:extLst>
          </p:cNvPr>
          <p:cNvSpPr txBox="1"/>
          <p:nvPr/>
        </p:nvSpPr>
        <p:spPr>
          <a:xfrm>
            <a:off x="662208" y="2398685"/>
            <a:ext cx="6170911" cy="206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XGBRegressor</a:t>
            </a:r>
            <a:r>
              <a:rPr lang="de-DE" dirty="0"/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„pure </a:t>
            </a:r>
            <a:r>
              <a:rPr lang="de-DE" dirty="0" err="1"/>
              <a:t>strategies</a:t>
            </a:r>
            <a:r>
              <a:rPr lang="de-DE" dirty="0"/>
              <a:t>“ (i.e.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sample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80780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C9555C-9519-24D9-8AAC-256B7A8F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D4C95-169C-9FAB-7F42-44F86D5EE0C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DA0B565-9E08-DC1D-7CE6-0A6936026A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C693E4-1865-32F7-2C24-16714A7B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887175"/>
              </p:ext>
            </p:extLst>
          </p:nvPr>
        </p:nvGraphicFramePr>
        <p:xfrm>
          <a:off x="1424797" y="1490980"/>
          <a:ext cx="9601791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69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98279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29123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13754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(Samples)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6.702830e+06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1695.159969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0.750423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5.506702e+06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1369.296428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-0.438058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4.461542e+06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1242.442473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-0.165118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3.871222e+06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1394.537548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-0.010958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1.410026e+07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3584.361785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-2.682240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1577.39758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1491.748779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1.698208e+06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458.486901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0.556518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1796.9903</a:t>
                      </a:r>
                      <a:r>
                        <a:rPr lang="de-DE" b="1" dirty="0"/>
                        <a:t>6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1684.234253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1.280956e+06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403.374018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0.665482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1795.1599</a:t>
                      </a:r>
                      <a:r>
                        <a:rPr lang="de-DE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1956.850192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7192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D79188-53A8-1577-9CD1-3319FF8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5AF72-75E5-141D-D521-83B00C53F2A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A64931-BB22-7C25-AD73-CE28943C638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 (cont’d)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6EA192-7FFD-2BC7-DDEB-3647B37E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48277"/>
              </p:ext>
            </p:extLst>
          </p:nvPr>
        </p:nvGraphicFramePr>
        <p:xfrm>
          <a:off x="1440165" y="1490980"/>
          <a:ext cx="9360544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6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258058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(ECE)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0.084765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0.032170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0.005384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0.062291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4.434592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0.035586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0.036341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0.013436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0.650990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0.034663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0.021848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0.016857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0.625190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0.026635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0.000089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0.007875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0.909672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0.022570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0.028644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0.000042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0.004508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0.957232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271396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0.024713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0.031447</a:t>
                      </a:r>
                      <a:r>
                        <a:rPr lang="LID4096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b="1" dirty="0"/>
                        <a:t>0.0000</a:t>
                      </a:r>
                      <a:r>
                        <a:rPr lang="de-DE" b="1" dirty="0"/>
                        <a:t>24</a:t>
                      </a:r>
                      <a:r>
                        <a:rPr lang="LID4096" dirty="0"/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0.002761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0.975639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r>
                        <a:rPr lang="de-DE" dirty="0"/>
                        <a:t>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0.023630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0.03146</a:t>
                      </a:r>
                      <a:r>
                        <a:rPr lang="de-DE" b="1" dirty="0"/>
                        <a:t>2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0.0000</a:t>
                      </a:r>
                      <a:r>
                        <a:rPr lang="de-DE" u="sng" dirty="0"/>
                        <a:t>27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0.001633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0.972525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0.022494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dirty="0"/>
                        <a:t>0.031475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B0D952-0515-5750-A2E5-60C47344D743}"/>
              </a:ext>
            </a:extLst>
          </p:cNvPr>
          <p:cNvSpPr txBox="1"/>
          <p:nvPr/>
        </p:nvSpPr>
        <p:spPr>
          <a:xfrm>
            <a:off x="445674" y="6093439"/>
            <a:ext cx="68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ECE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interpolating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X_test</a:t>
            </a:r>
            <a:r>
              <a:rPr lang="de-DE" dirty="0"/>
              <a:t>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107824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3CA62B-29C5-A699-4586-3076E3B1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BFA2A-6A5D-E45B-CF9F-F043D9E7AE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EAF6D4D-2DCD-FCE1-D3AD-B437F12F19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12C67-2D9A-DA1A-EFFB-35298D3C09C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65987-8445-F460-BA55-01474F8C35CB}"/>
              </a:ext>
            </a:extLst>
          </p:cNvPr>
          <p:cNvSpPr txBox="1"/>
          <p:nvPr/>
        </p:nvSpPr>
        <p:spPr>
          <a:xfrm>
            <a:off x="662208" y="2313069"/>
            <a:ext cx="5663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0.524</a:t>
            </a:r>
            <a:br>
              <a:rPr lang="en-GB" dirty="0"/>
            </a:br>
            <a:r>
              <a:rPr lang="en-GB" dirty="0"/>
              <a:t>	Std. Dev. Accuracy: 0.0216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Interpolation: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for Optimal ECE values</a:t>
            </a:r>
            <a:br>
              <a:rPr lang="en-GB" dirty="0"/>
            </a:br>
            <a:r>
              <a:rPr lang="en-GB" dirty="0"/>
              <a:t>	for ECE derived from predicted sample sizes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|sample sizes| + |</a:t>
            </a:r>
            <a:r>
              <a:rPr lang="en-GB" dirty="0" err="1"/>
              <a:t>ece</a:t>
            </a:r>
            <a:r>
              <a:rPr lang="en-GB" dirty="0"/>
              <a:t> values| = 200</a:t>
            </a:r>
          </a:p>
          <a:p>
            <a:pPr lvl="1"/>
            <a:r>
              <a:rPr lang="en-GB" dirty="0"/>
              <a:t>	and sample sizes are always the same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59221-F257-8DA5-D78F-FB48072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A0B31-51BE-7152-CB36-1271FAEC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08F0D-1EA4-1333-C171-8F40EA07568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2D40777-4BC5-4FDE-A6F3-97D30409EE5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Evaluation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BE583-91B6-2D5C-0BA4-0628431E43E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EB9FE7-B4EE-C7E5-4448-C745B133BD13}"/>
              </a:ext>
            </a:extLst>
          </p:cNvPr>
          <p:cNvSpPr/>
          <p:nvPr/>
        </p:nvSpPr>
        <p:spPr>
          <a:xfrm>
            <a:off x="0" y="1275822"/>
            <a:ext cx="12192000" cy="5119869"/>
          </a:xfrm>
          <a:prstGeom prst="rect">
            <a:avLst/>
          </a:prstGeom>
          <a:solidFill>
            <a:srgbClr val="1E1F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04187F-5F9A-C1AD-95FC-4B1CF2BDF6BE}"/>
              </a:ext>
            </a:extLst>
          </p:cNvPr>
          <p:cNvGrpSpPr/>
          <p:nvPr/>
        </p:nvGrpSpPr>
        <p:grpSpPr>
          <a:xfrm>
            <a:off x="-1585589" y="2037226"/>
            <a:ext cx="13669380" cy="2118620"/>
            <a:chOff x="304800" y="2021677"/>
            <a:chExt cx="11584137" cy="1718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77F2C3-D418-E145-AC6E-D36C9A833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0996"/>
            <a:stretch/>
          </p:blipFill>
          <p:spPr>
            <a:xfrm>
              <a:off x="304800" y="2121229"/>
              <a:ext cx="4046676" cy="16193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B51570-9920-68EF-80B4-40E7F7A84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00" b="47327"/>
            <a:stretch/>
          </p:blipFill>
          <p:spPr>
            <a:xfrm>
              <a:off x="3795586" y="2021677"/>
              <a:ext cx="4046676" cy="17189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C1DF8D-16D9-A0CF-EFF0-3B7BA97E2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6517" b="13563"/>
            <a:stretch/>
          </p:blipFill>
          <p:spPr>
            <a:xfrm>
              <a:off x="7842261" y="2043182"/>
              <a:ext cx="4046676" cy="169743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84273F-7A72-7572-7823-777BB0156220}"/>
              </a:ext>
            </a:extLst>
          </p:cNvPr>
          <p:cNvGrpSpPr/>
          <p:nvPr/>
        </p:nvGrpSpPr>
        <p:grpSpPr>
          <a:xfrm>
            <a:off x="4382672" y="4794718"/>
            <a:ext cx="7701119" cy="1268201"/>
            <a:chOff x="4809887" y="5423473"/>
            <a:chExt cx="6699273" cy="10987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1096FA-0373-E6C4-40C6-24295F2B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8758" r="33572" b="69427"/>
            <a:stretch/>
          </p:blipFill>
          <p:spPr>
            <a:xfrm>
              <a:off x="4809887" y="5447070"/>
              <a:ext cx="2759359" cy="10751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11018F-B6B2-505A-B7BE-EA76FA7A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31" b="1995"/>
            <a:stretch/>
          </p:blipFill>
          <p:spPr>
            <a:xfrm>
              <a:off x="7355247" y="5423473"/>
              <a:ext cx="4153913" cy="109878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A8D7C3-AC6C-E74F-F569-B95BBE4B0A43}"/>
              </a:ext>
            </a:extLst>
          </p:cNvPr>
          <p:cNvGrpSpPr/>
          <p:nvPr/>
        </p:nvGrpSpPr>
        <p:grpSpPr>
          <a:xfrm>
            <a:off x="-1585590" y="4407949"/>
            <a:ext cx="13669382" cy="202401"/>
            <a:chOff x="192672" y="4741761"/>
            <a:chExt cx="11891119" cy="1753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99BBFC-61A2-7EF8-4E06-FE9E5DD8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4241" b="34477"/>
            <a:stretch/>
          </p:blipFill>
          <p:spPr>
            <a:xfrm>
              <a:off x="3775964" y="4741762"/>
              <a:ext cx="4153913" cy="1166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4356D3-2010-D3CF-6726-81CEAD6D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573" r="7185" b="67500"/>
            <a:stretch/>
          </p:blipFill>
          <p:spPr>
            <a:xfrm>
              <a:off x="192672" y="4741762"/>
              <a:ext cx="3855453" cy="1753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227304-5EE2-A9C1-754A-4F83FC14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8005" b="320"/>
            <a:stretch/>
          </p:blipFill>
          <p:spPr>
            <a:xfrm>
              <a:off x="7929878" y="4741761"/>
              <a:ext cx="4153913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08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5016-2F19-BC54-0C99-06E6D850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BF6584-1924-0F6F-04A6-51144187AA0A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3BF3AA2-5430-B494-7036-AAF7F868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03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578B-F146-D9B4-720F-FA53CED8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3A746F-2539-7E79-1F87-5A7B93DB840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2DF3-1F5A-0280-EC15-38E081BE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67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7B44-F1DC-F7B8-E55B-345D1C3D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9526E1-F7F0-F78B-0593-925A9C898ED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64CEB85-189A-C0D2-1914-71ACA7CC14E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B1733-3EB6-B133-B272-79AA56BD8FC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309CC-ABCE-0FFC-5365-BB2588A1FF5B}"/>
              </a:ext>
            </a:extLst>
          </p:cNvPr>
          <p:cNvSpPr txBox="1"/>
          <p:nvPr/>
        </p:nvSpPr>
        <p:spPr>
          <a:xfrm>
            <a:off x="662208" y="2313069"/>
            <a:ext cx="5663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about 0.54</a:t>
            </a:r>
            <a:br>
              <a:rPr lang="en-GB" dirty="0"/>
            </a:br>
            <a:r>
              <a:rPr lang="en-GB" dirty="0"/>
              <a:t>	Std. Dev. Accuracy: about 0.02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</a:t>
            </a:r>
            <a:r>
              <a:rPr lang="en-GB" dirty="0" err="1"/>
              <a:t>ece</a:t>
            </a:r>
            <a:r>
              <a:rPr lang="en-GB" dirty="0"/>
              <a:t> values| + accuracy = 101</a:t>
            </a:r>
            <a:r>
              <a:rPr lang="en-GB" b="1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F23E7-83AF-07D9-F50A-9DE91E57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7F83D-790F-572E-617D-97627BF9D23E}"/>
              </a:ext>
            </a:extLst>
          </p:cNvPr>
          <p:cNvSpPr txBox="1"/>
          <p:nvPr/>
        </p:nvSpPr>
        <p:spPr>
          <a:xfrm>
            <a:off x="662208" y="379039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(Mistake) True ECE calculated on test set	</a:t>
            </a:r>
          </a:p>
        </p:txBody>
      </p:sp>
    </p:spTree>
    <p:extLst>
      <p:ext uri="{BB962C8B-B14F-4D97-AF65-F5344CB8AC3E}">
        <p14:creationId xmlns:p14="http://schemas.microsoft.com/office/powerpoint/2010/main" val="34822078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7AEEF-A1D8-0812-5A69-C5420327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25ED14-79F1-4759-77E8-DC48FDDD842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44EFDC5-DB34-D943-4668-383821CD128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Is ECE Error with increasing sample size negligible?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C28E-28C3-AFC0-0F22-1A7EF8F1E71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F4CEC-E87E-055B-E559-391417351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276" y="1365647"/>
            <a:ext cx="6173638" cy="3704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EF46F-1DDE-2244-868E-AB0E354F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1071" y="1365646"/>
            <a:ext cx="6173638" cy="37041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2C4A9-E47C-8022-B7C3-07437CC4DB63}"/>
              </a:ext>
            </a:extLst>
          </p:cNvPr>
          <p:cNvSpPr txBox="1"/>
          <p:nvPr/>
        </p:nvSpPr>
        <p:spPr>
          <a:xfrm>
            <a:off x="662208" y="5277435"/>
            <a:ext cx="738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 – Error at 20000 samples maps to up to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30%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deviation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from True ECE</a:t>
            </a:r>
          </a:p>
          <a:p>
            <a:r>
              <a:rPr lang="de-DE" dirty="0"/>
              <a:t>Error at 20000 samples </a:t>
            </a:r>
            <a:r>
              <a:rPr lang="de-DE" dirty="0" err="1"/>
              <a:t>is</a:t>
            </a:r>
            <a:r>
              <a:rPr lang="de-DE" dirty="0"/>
              <a:t> still 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15.3%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of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max.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error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de-DE" dirty="0"/>
              <a:t>on average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1521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A37D-9ABE-6DAD-29D7-F43520F66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725882-1B8D-30B6-1EF7-ADCCA14A9B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9EA9E6-C959-2661-F76A-B768DC38412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9B878-23A7-3D6B-5594-47AA711CBCB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2F0DC-28A3-DDA6-7BEE-2C29E8A9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85" y="1000031"/>
            <a:ext cx="6430945" cy="3858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82535B-222F-2DE0-DB39-962C580E06EF}"/>
              </a:ext>
            </a:extLst>
          </p:cNvPr>
          <p:cNvSpPr txBox="1"/>
          <p:nvPr/>
        </p:nvSpPr>
        <p:spPr>
          <a:xfrm>
            <a:off x="681106" y="1625408"/>
            <a:ext cx="4613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/True </a:t>
            </a:r>
            <a:r>
              <a:rPr lang="de-DE" dirty="0" err="1"/>
              <a:t>Probabilities</a:t>
            </a:r>
            <a:r>
              <a:rPr lang="en-GB" dirty="0"/>
              <a:t> + weighted Bernoulli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ECE and True ECE with 15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Found: </a:t>
            </a:r>
            <a:r>
              <a:rPr lang="en-GB" dirty="0"/>
              <a:t>diminishing in-bin errors</a:t>
            </a:r>
            <a:r>
              <a:rPr lang="en-GB" b="1" dirty="0"/>
              <a:t>	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8DEF77E-E682-77B8-0513-FAA72CCC0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285" y="5137355"/>
            <a:ext cx="7506117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p_pred = np.array([[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0.7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0.3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0.9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p_true = np.column_stack((np.max(p_pred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np.min(p_pred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y_true = np.array([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np.random.rand() &lt; p[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p_true])</a:t>
            </a:r>
            <a:endParaRPr kumimoji="0" lang="LID4096" altLang="LID4096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A578-604A-9827-DE02-C482EC18C302}"/>
              </a:ext>
            </a:extLst>
          </p:cNvPr>
          <p:cNvSpPr txBox="1"/>
          <p:nvPr/>
        </p:nvSpPr>
        <p:spPr>
          <a:xfrm>
            <a:off x="681106" y="3103503"/>
            <a:ext cx="5000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Diff.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ECE In-Bin Error  </a:t>
            </a:r>
            <a:r>
              <a:rPr lang="de-DE" dirty="0"/>
              <a:t>and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True ECE In-Bin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11th bin: </a:t>
            </a:r>
            <a:r>
              <a:rPr lang="LID4096" dirty="0"/>
              <a:t>0.00039091 </a:t>
            </a:r>
            <a:r>
              <a:rPr lang="de-DE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14th bin: </a:t>
            </a:r>
            <a:r>
              <a:rPr lang="LID4096" dirty="0"/>
              <a:t>-0.00084545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Rest: 0</a:t>
            </a:r>
          </a:p>
          <a:p>
            <a:r>
              <a:rPr lang="de-DE" dirty="0"/>
              <a:t>=&gt; Lower ECE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939405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19CAFC-7E9A-966E-A247-0789B778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790181-103F-ECC9-55D4-40EF742B881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114E0-8B4D-072F-42FA-2DD9C2D1BAA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251141-EEC4-F24F-1BED-DBB77AE9851E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EA8F5-BE1A-EA7A-84CA-DF5E3D6BA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85" y="1000031"/>
            <a:ext cx="6430945" cy="3858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27A35E-5E6E-E3A7-9B1C-BED0BB01244F}"/>
              </a:ext>
            </a:extLst>
          </p:cNvPr>
          <p:cNvSpPr txBox="1"/>
          <p:nvPr/>
        </p:nvSpPr>
        <p:spPr>
          <a:xfrm>
            <a:off x="681106" y="1625408"/>
            <a:ext cx="4613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Most extreme </a:t>
            </a:r>
            <a:r>
              <a:rPr lang="de-DE" dirty="0" err="1"/>
              <a:t>example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Label determined by max. true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Shows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in-bin </a:t>
            </a:r>
            <a:r>
              <a:rPr lang="de-DE" dirty="0" err="1"/>
              <a:t>accuracy</a:t>
            </a:r>
            <a:endParaRPr lang="en-GB" b="1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D5AE2D1-B092-CFC2-843F-FE58AC5A8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285" y="5137355"/>
            <a:ext cx="7506117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p_pred = np.array([[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0.7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0.3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0.9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p_true = np.column_stack((np.max(p_pred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np.min(p_pred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y_true = np.argmax(p_true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LID4096" altLang="LID4096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412FEE-6CA8-3A69-76AD-1A2F7F005245}"/>
              </a:ext>
            </a:extLst>
          </p:cNvPr>
          <p:cNvSpPr txBox="1"/>
          <p:nvPr/>
        </p:nvSpPr>
        <p:spPr>
          <a:xfrm>
            <a:off x="681106" y="3103503"/>
            <a:ext cx="5000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Diff.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ECE In-Bin Error  </a:t>
            </a:r>
            <a:r>
              <a:rPr lang="de-DE" dirty="0"/>
              <a:t>and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True ECE In-Bin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11th bin: 0.04545455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14th bin: -0.09090909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Rest: 0</a:t>
            </a:r>
          </a:p>
          <a:p>
            <a:r>
              <a:rPr lang="de-DE" dirty="0"/>
              <a:t>=&gt; Lower ECE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549561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5DCD3-6A0B-628E-30BB-D7A96EE7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ED43BC-09DE-3A36-6ADE-7078D8299CB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815CF31-0A44-D109-AF04-59ECB1A1735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F43EF-2F67-41FF-574B-4F285846B53E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F6248-9D8A-DA7B-BF49-FC8885BC0229}"/>
              </a:ext>
            </a:extLst>
          </p:cNvPr>
          <p:cNvSpPr txBox="1"/>
          <p:nvPr/>
        </p:nvSpPr>
        <p:spPr>
          <a:xfrm>
            <a:off x="662208" y="1845821"/>
            <a:ext cx="9978996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0000"/>
                </a:solidFill>
                <a:effectLst/>
                <a:latin typeface="Lucida Grande"/>
              </a:rPr>
              <a:t>“Information-theoretic Generalization Analysis for Expected Calibration Error” </a:t>
            </a:r>
            <a:r>
              <a:rPr lang="en-GB" dirty="0">
                <a:solidFill>
                  <a:srgbClr val="000000"/>
                </a:solidFill>
                <a:effectLst/>
                <a:latin typeface="Lucida Grande"/>
              </a:rPr>
              <a:t>by</a:t>
            </a:r>
            <a:r>
              <a:rPr lang="en-GB" i="1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Lucida Grande"/>
              </a:rPr>
              <a:t>Futami</a:t>
            </a:r>
            <a:r>
              <a:rPr lang="en-GB" dirty="0">
                <a:solidFill>
                  <a:srgbClr val="000000"/>
                </a:solidFill>
                <a:effectLst/>
                <a:latin typeface="Lucida Grande"/>
              </a:rPr>
              <a:t> &amp; Fujisawa (2024)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Paper </a:t>
            </a:r>
            <a:r>
              <a:rPr lang="de-DE" dirty="0" err="1"/>
              <a:t>states</a:t>
            </a:r>
            <a:r>
              <a:rPr lang="de-DE" dirty="0"/>
              <a:t> ECE </a:t>
            </a:r>
            <a:r>
              <a:rPr lang="de-DE" dirty="0" err="1"/>
              <a:t>approximates</a:t>
            </a:r>
            <a:r>
              <a:rPr lang="de-DE" dirty="0"/>
              <a:t> </a:t>
            </a:r>
            <a:r>
              <a:rPr lang="de-DE" dirty="0" err="1"/>
              <a:t>binned</a:t>
            </a:r>
            <a:r>
              <a:rPr lang="de-DE" dirty="0"/>
              <a:t> True ECE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/>
              <a:t>=&gt; </a:t>
            </a:r>
            <a:r>
              <a:rPr lang="de-DE" b="1" dirty="0" err="1"/>
              <a:t>probably</a:t>
            </a:r>
            <a:r>
              <a:rPr lang="de-DE" b="1" dirty="0"/>
              <a:t> not </a:t>
            </a:r>
            <a:r>
              <a:rPr lang="de-DE" b="1" dirty="0" err="1"/>
              <a:t>enough</a:t>
            </a:r>
            <a:r>
              <a:rPr lang="de-DE" b="1" dirty="0"/>
              <a:t> </a:t>
            </a:r>
            <a:r>
              <a:rPr lang="de-DE" b="1" dirty="0" err="1"/>
              <a:t>samples</a:t>
            </a:r>
            <a:r>
              <a:rPr lang="de-DE" b="1" dirty="0"/>
              <a:t> </a:t>
            </a:r>
            <a:r>
              <a:rPr lang="de-DE" b="1" dirty="0">
                <a:sym typeface="Wingdings" panose="05000000000000000000" pitchFamily="2" charset="2"/>
              </a:rPr>
              <a:t> </a:t>
            </a:r>
            <a:r>
              <a:rPr lang="de-DE" b="1" dirty="0" err="1">
                <a:sym typeface="Wingdings" panose="05000000000000000000" pitchFamily="2" charset="2"/>
              </a:rPr>
              <a:t>wobblying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around</a:t>
            </a:r>
            <a:r>
              <a:rPr lang="de-DE" b="1" dirty="0">
                <a:sym typeface="Wingdings" panose="05000000000000000000" pitchFamily="2" charset="2"/>
              </a:rPr>
              <a:t> </a:t>
            </a:r>
            <a:r>
              <a:rPr lang="de-DE" b="1" dirty="0" err="1">
                <a:sym typeface="Wingdings" panose="05000000000000000000" pitchFamily="2" charset="2"/>
              </a:rPr>
              <a:t>binned</a:t>
            </a:r>
            <a:r>
              <a:rPr lang="de-DE" b="1" dirty="0">
                <a:sym typeface="Wingdings" panose="05000000000000000000" pitchFamily="2" charset="2"/>
              </a:rPr>
              <a:t> True ECE</a:t>
            </a:r>
            <a:endParaRPr lang="de-DE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Paper also </a:t>
            </a:r>
            <a:r>
              <a:rPr lang="de-DE" dirty="0" err="1"/>
              <a:t>states</a:t>
            </a:r>
            <a:r>
              <a:rPr lang="de-DE" dirty="0"/>
              <a:t> optimal </a:t>
            </a:r>
            <a:r>
              <a:rPr lang="de-DE" dirty="0" err="1"/>
              <a:t>bins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O(n</a:t>
            </a:r>
            <a:r>
              <a:rPr lang="de-DE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1/3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) –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with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 n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being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number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of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de-DE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samples</a:t>
            </a:r>
            <a:endParaRPr lang="de-DE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This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mean</a:t>
            </a:r>
            <a:r>
              <a:rPr lang="de-DE" dirty="0"/>
              <a:t> optimal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scales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O(bins</a:t>
            </a:r>
            <a:r>
              <a:rPr lang="de-DE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r>
              <a:rPr lang="de-DE" dirty="0">
                <a:latin typeface="Cambria Math" panose="02040503050406030204" pitchFamily="18" charset="0"/>
                <a:ea typeface="Cambria Math" panose="02040503050406030204" pitchFamily="18" charset="0"/>
              </a:rPr>
              <a:t>) </a:t>
            </a:r>
            <a:r>
              <a:rPr lang="de-DE" dirty="0">
                <a:sym typeface="Wingdings" panose="05000000000000000000" pitchFamily="2" charset="2"/>
              </a:rPr>
              <a:t> </a:t>
            </a:r>
            <a:r>
              <a:rPr lang="de-DE" dirty="0" err="1">
                <a:sym typeface="Wingdings" panose="05000000000000000000" pitchFamily="2" charset="2"/>
              </a:rPr>
              <a:t>There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something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learn</a:t>
            </a: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ML </a:t>
            </a:r>
            <a:r>
              <a:rPr lang="de-DE" dirty="0" err="1">
                <a:sym typeface="Wingdings" panose="05000000000000000000" pitchFamily="2" charset="2"/>
              </a:rPr>
              <a:t>approach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justified</a:t>
            </a:r>
            <a:r>
              <a:rPr lang="de-DE" dirty="0">
                <a:sym typeface="Wingdings" panose="05000000000000000000" pitchFamily="2" charset="2"/>
              </a:rPr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0339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46478</TotalTime>
  <Words>4432</Words>
  <Application>Microsoft Office PowerPoint</Application>
  <PresentationFormat>Widescreen</PresentationFormat>
  <Paragraphs>778</Paragraphs>
  <Slides>159</Slides>
  <Notes>7</Notes>
  <HiddenSlides>20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9" baseType="lpstr">
      <vt:lpstr>Aptos</vt:lpstr>
      <vt:lpstr>Aptos Display</vt:lpstr>
      <vt:lpstr>Arial</vt:lpstr>
      <vt:lpstr>Calibri</vt:lpstr>
      <vt:lpstr>Cambria Math</vt:lpstr>
      <vt:lpstr>Consolas</vt:lpstr>
      <vt:lpstr>JetBrains Mono</vt:lpstr>
      <vt:lpstr>Lucida Grande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214</cp:revision>
  <dcterms:created xsi:type="dcterms:W3CDTF">2024-09-22T16:26:10Z</dcterms:created>
  <dcterms:modified xsi:type="dcterms:W3CDTF">2025-05-26T11:50:41Z</dcterms:modified>
</cp:coreProperties>
</file>